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526" r:id="rId6"/>
    <p:sldId id="268" r:id="rId7"/>
    <p:sldId id="267" r:id="rId8"/>
    <p:sldId id="395" r:id="rId9"/>
    <p:sldId id="610" r:id="rId10"/>
    <p:sldId id="307" r:id="rId11"/>
    <p:sldId id="611" r:id="rId12"/>
    <p:sldId id="612" r:id="rId13"/>
    <p:sldId id="613" r:id="rId14"/>
    <p:sldId id="632" r:id="rId15"/>
    <p:sldId id="614" r:id="rId16"/>
    <p:sldId id="615" r:id="rId17"/>
    <p:sldId id="616" r:id="rId18"/>
    <p:sldId id="524" r:id="rId19"/>
    <p:sldId id="633" r:id="rId20"/>
    <p:sldId id="618" r:id="rId21"/>
    <p:sldId id="622" r:id="rId22"/>
    <p:sldId id="619" r:id="rId23"/>
    <p:sldId id="623" r:id="rId24"/>
    <p:sldId id="620" r:id="rId25"/>
    <p:sldId id="624" r:id="rId26"/>
    <p:sldId id="621" r:id="rId27"/>
    <p:sldId id="625" r:id="rId28"/>
    <p:sldId id="626" r:id="rId29"/>
    <p:sldId id="627" r:id="rId30"/>
    <p:sldId id="628" r:id="rId31"/>
    <p:sldId id="629" r:id="rId32"/>
    <p:sldId id="630" r:id="rId33"/>
    <p:sldId id="631" r:id="rId34"/>
    <p:sldId id="374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BE9B30-74CC-4306-8FED-A5A8DD62E063}">
          <p14:sldIdLst>
            <p14:sldId id="526"/>
            <p14:sldId id="268"/>
            <p14:sldId id="267"/>
            <p14:sldId id="395"/>
            <p14:sldId id="610"/>
            <p14:sldId id="307"/>
            <p14:sldId id="611"/>
            <p14:sldId id="612"/>
            <p14:sldId id="613"/>
            <p14:sldId id="632"/>
            <p14:sldId id="614"/>
            <p14:sldId id="615"/>
            <p14:sldId id="616"/>
          </p14:sldIdLst>
        </p14:section>
        <p14:section name="Default Section" id="{1CD9E0E9-C7A7-1345-B945-ACFFE7B60D04}">
          <p14:sldIdLst>
            <p14:sldId id="524"/>
            <p14:sldId id="633"/>
            <p14:sldId id="618"/>
            <p14:sldId id="622"/>
            <p14:sldId id="619"/>
            <p14:sldId id="623"/>
            <p14:sldId id="620"/>
            <p14:sldId id="624"/>
            <p14:sldId id="621"/>
            <p14:sldId id="625"/>
            <p14:sldId id="626"/>
            <p14:sldId id="627"/>
            <p14:sldId id="628"/>
            <p14:sldId id="629"/>
            <p14:sldId id="630"/>
            <p14:sldId id="631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pos="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0" autoAdjust="0"/>
    <p:restoredTop sz="86658" autoAdjust="0"/>
  </p:normalViewPr>
  <p:slideViewPr>
    <p:cSldViewPr snapToGrid="0" snapToObjects="1">
      <p:cViewPr varScale="1">
        <p:scale>
          <a:sx n="114" d="100"/>
          <a:sy n="114" d="100"/>
        </p:scale>
        <p:origin x="1188" y="108"/>
      </p:cViewPr>
      <p:guideLst>
        <p:guide orient="horz" pos="840"/>
        <p:guide pos="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6F63F3-44DC-4E39-A326-784B70570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6135A-716D-4CE3-914C-F61C88583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0DADF2-FE98-433A-9BF9-A312C7E0E4C4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E76DF-FEA1-4EE9-A92A-F3EFB1367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CD3B6-2952-4123-9154-371335BB5C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BDF64F-AD7A-4D91-A1AF-1C03039D5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05C59-E20F-4621-972C-48D9C41D68A9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69C03-B425-4184-A49C-BC2D47B5E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1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672F2-C59A-2040-8D19-8127D71103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1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672F2-C59A-2040-8D19-8127D71103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2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672F2-C59A-2040-8D19-8127D71103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CD03-0012-7C42-A7DC-40AE6ADC78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6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remove the</a:t>
            </a:r>
            <a:r>
              <a:rPr lang="en-US" baseline="0" dirty="0"/>
              <a:t> pennies on the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CD03-0012-7C42-A7DC-40AE6ADC78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3857"/>
            <a:ext cx="7772400" cy="1470025"/>
          </a:xfrm>
        </p:spPr>
        <p:txBody>
          <a:bodyPr anchor="b"/>
          <a:lstStyle>
            <a:lvl1pPr algn="ctr">
              <a:defRPr sz="4400" spc="-11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75332"/>
            <a:ext cx="6400800" cy="104441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bg2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bg2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35369" y="2102854"/>
            <a:ext cx="7620217" cy="1957373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7540"/>
              </a:lnSpc>
              <a:buNone/>
              <a:defRPr sz="7200" b="1" spc="-100" baseline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60000"/>
          <a:stretch/>
        </p:blipFill>
        <p:spPr>
          <a:xfrm>
            <a:off x="0" y="0"/>
            <a:ext cx="91425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4065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3533857"/>
            <a:ext cx="7772400" cy="1470025"/>
          </a:xfrm>
        </p:spPr>
        <p:txBody>
          <a:bodyPr anchor="b"/>
          <a:lstStyle>
            <a:lvl1pPr algn="ctr">
              <a:defRPr sz="4400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5175332"/>
            <a:ext cx="6400800" cy="104441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494" y="1333500"/>
            <a:ext cx="7241306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494" y="1333500"/>
            <a:ext cx="3546476" cy="5295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140324" y="1333500"/>
            <a:ext cx="3546476" cy="5295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5" y="273049"/>
            <a:ext cx="2742142" cy="880535"/>
          </a:xfrm>
        </p:spPr>
        <p:txBody>
          <a:bodyPr anchor="b"/>
          <a:lstStyle>
            <a:lvl1pPr algn="l">
              <a:defRPr sz="2400" b="1"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66" y="273050"/>
            <a:ext cx="4659470" cy="6356350"/>
          </a:xfrm>
        </p:spPr>
        <p:txBody>
          <a:bodyPr/>
          <a:lstStyle>
            <a:lvl1pPr>
              <a:defRPr sz="2400"/>
            </a:lvl1pPr>
            <a:lvl2pPr marL="412750" indent="-127000">
              <a:defRPr sz="2000"/>
            </a:lvl2pPr>
            <a:lvl3pPr marL="623888" indent="-136525">
              <a:defRPr sz="1600"/>
            </a:lvl3pPr>
            <a:lvl4pPr marL="750888" indent="-104775">
              <a:defRPr sz="1400"/>
            </a:lvl4pPr>
            <a:lvl5pPr marL="857250" indent="-95250"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8275" y="1333500"/>
            <a:ext cx="2742142" cy="5295900"/>
          </a:xfrm>
        </p:spPr>
        <p:txBody>
          <a:bodyPr>
            <a:normAutofit/>
          </a:bodyPr>
          <a:lstStyle>
            <a:lvl1pPr marL="0" indent="0">
              <a:buNone/>
              <a:defRPr sz="1600" i="1" spc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083" y="5737851"/>
            <a:ext cx="5987522" cy="400482"/>
          </a:xfrm>
        </p:spPr>
        <p:txBody>
          <a:bodyPr anchor="t"/>
          <a:lstStyle>
            <a:lvl1pPr algn="ctr">
              <a:defRPr sz="2000" b="1"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3083" y="613834"/>
            <a:ext cx="5987522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3083" y="6146935"/>
            <a:ext cx="5987522" cy="440628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70299" y="6470543"/>
            <a:ext cx="1788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Arial"/>
                <a:cs typeface="Arial"/>
              </a:rPr>
              <a:t>©</a:t>
            </a:r>
            <a:r>
              <a:rPr lang="en-US" sz="800" dirty="0">
                <a:solidFill>
                  <a:schemeClr val="accent4"/>
                </a:solidFill>
                <a:latin typeface="Arial Narrow"/>
                <a:cs typeface="Arial Narrow"/>
              </a:rPr>
              <a:t>2013</a:t>
            </a:r>
            <a:r>
              <a:rPr lang="en-US" sz="800" baseline="0" dirty="0">
                <a:solidFill>
                  <a:schemeClr val="accent4"/>
                </a:solidFill>
                <a:latin typeface="Arial Narrow"/>
                <a:cs typeface="Arial Narrow"/>
              </a:rPr>
              <a:t> American Brain Foundation</a:t>
            </a:r>
            <a:endParaRPr lang="en-US" sz="800" dirty="0">
              <a:solidFill>
                <a:schemeClr val="accent4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AAN_PPT BG-Gray v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447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CABB-CB87-4585-8FCB-3AA9C0F7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02B2C-9127-46D2-9E1F-55BF82FF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EB64-EAB4-462C-8108-DCAF339E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971B-B78C-4964-8185-84E9F90A1CA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C178-2152-45B4-A145-E4ABAEF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1016-9E8F-428C-BB85-97ECC814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8180-E7F9-4333-9D08-1A313BEC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494" y="274639"/>
            <a:ext cx="7241306" cy="895170"/>
          </a:xfrm>
          <a:prstGeom prst="rect">
            <a:avLst/>
          </a:prstGeom>
        </p:spPr>
        <p:txBody>
          <a:bodyPr vert="horz" lIns="0" tIns="18288" rIns="0" bIns="18288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94" y="1346200"/>
            <a:ext cx="7241306" cy="4779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6" r:id="rId5"/>
    <p:sldLayoutId id="2147483657" r:id="rId6"/>
    <p:sldLayoutId id="2147483653" r:id="rId7"/>
    <p:sldLayoutId id="2147483655" r:id="rId8"/>
    <p:sldLayoutId id="2147483659" r:id="rId9"/>
    <p:sldLayoutId id="2147483662" r:id="rId10"/>
  </p:sldLayoutIdLst>
  <p:transition>
    <p:wipe/>
  </p:transition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i="0" kern="1200" spc="-110" baseline="0">
          <a:solidFill>
            <a:schemeClr val="tx2"/>
          </a:solidFill>
          <a:latin typeface="Arial Narrow"/>
          <a:ea typeface="+mj-ea"/>
          <a:cs typeface="Arial Narrow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 spc="-50">
          <a:solidFill>
            <a:schemeClr val="tx1"/>
          </a:solidFill>
          <a:latin typeface="Arial Narrow"/>
          <a:ea typeface="+mn-ea"/>
          <a:cs typeface="Arial Narrow"/>
        </a:defRPr>
      </a:lvl1pPr>
      <a:lvl2pPr marL="455613" indent="-1174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 spc="-10">
          <a:solidFill>
            <a:schemeClr val="tx1"/>
          </a:solidFill>
          <a:latin typeface="Arial Narrow"/>
          <a:ea typeface="+mn-ea"/>
          <a:cs typeface="Arial Narrow"/>
        </a:defRPr>
      </a:lvl2pPr>
      <a:lvl3pPr marL="719138" indent="-147638" algn="l" defTabSz="457200" rtl="0" eaLnBrk="1" latinLnBrk="0" hangingPunct="1">
        <a:spcBef>
          <a:spcPct val="20000"/>
        </a:spcBef>
        <a:buFont typeface="Lucida Grande"/>
        <a:buChar char="–"/>
        <a:defRPr sz="1800" kern="1200" spc="-10">
          <a:solidFill>
            <a:schemeClr val="tx1"/>
          </a:solidFill>
          <a:latin typeface="Arial Narrow"/>
          <a:ea typeface="+mn-ea"/>
          <a:cs typeface="Arial Narrow"/>
        </a:defRPr>
      </a:lvl3pPr>
      <a:lvl4pPr marL="973138" indent="-115888" algn="l" defTabSz="457200" rtl="0" eaLnBrk="1" latinLnBrk="0" hangingPunct="1">
        <a:spcBef>
          <a:spcPct val="20000"/>
        </a:spcBef>
        <a:buFont typeface="Lucida Grande"/>
        <a:buChar char="·"/>
        <a:defRPr sz="18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1195388" indent="-104775" algn="l" defTabSz="457200" rtl="0" eaLnBrk="1" latinLnBrk="0" hangingPunct="1">
        <a:spcBef>
          <a:spcPct val="20000"/>
        </a:spcBef>
        <a:buSzPct val="60000"/>
        <a:buFont typeface="Courier New"/>
        <a:buChar char="o"/>
        <a:defRPr sz="1400" i="1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45" y="1480374"/>
            <a:ext cx="5440952" cy="35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547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416-EBF6-4D9F-94B7-D4FBC761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56C9-3791-44C0-941C-782AD48A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major donors &amp; prospects with strong case statement</a:t>
            </a:r>
          </a:p>
          <a:p>
            <a:pPr lvl="1"/>
            <a:r>
              <a:rPr lang="en-US" dirty="0"/>
              <a:t>Outline initiatives which will drive success</a:t>
            </a:r>
          </a:p>
          <a:p>
            <a:pPr lvl="2"/>
            <a:r>
              <a:rPr lang="en-US" dirty="0"/>
              <a:t>Crowdfunding Campaign</a:t>
            </a:r>
          </a:p>
          <a:p>
            <a:pPr lvl="2"/>
            <a:r>
              <a:rPr lang="en-US" dirty="0"/>
              <a:t>Public Awareness Initiatives</a:t>
            </a:r>
          </a:p>
          <a:p>
            <a:pPr lvl="2"/>
            <a:r>
              <a:rPr lang="en-US" dirty="0"/>
              <a:t>Sustaining Donor Campaign</a:t>
            </a:r>
          </a:p>
          <a:p>
            <a:pPr marL="571500" lvl="2" indent="0">
              <a:buNone/>
            </a:pPr>
            <a:endParaRPr lang="en-US" dirty="0"/>
          </a:p>
          <a:p>
            <a:r>
              <a:rPr lang="en-US" dirty="0"/>
              <a:t>Collaborate with AAN to envision future partnership</a:t>
            </a:r>
          </a:p>
          <a:p>
            <a:endParaRPr lang="en-US" dirty="0"/>
          </a:p>
          <a:p>
            <a:r>
              <a:rPr lang="en-US" dirty="0"/>
              <a:t>Analyze and think creatively about financial options</a:t>
            </a:r>
          </a:p>
        </p:txBody>
      </p:sp>
    </p:spTree>
    <p:extLst>
      <p:ext uri="{BB962C8B-B14F-4D97-AF65-F5344CB8AC3E}">
        <p14:creationId xmlns:p14="http://schemas.microsoft.com/office/powerpoint/2010/main" val="16764754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257"/>
            <a:ext cx="7772400" cy="2521617"/>
          </a:xfrm>
        </p:spPr>
        <p:txBody>
          <a:bodyPr/>
          <a:lstStyle/>
          <a:p>
            <a:pPr marL="0" indent="0"/>
            <a:r>
              <a:rPr lang="en-US" dirty="0"/>
              <a:t>American Brain Foundation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Financial Review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Jozefowicz, Treasurer</a:t>
            </a:r>
          </a:p>
          <a:p>
            <a:r>
              <a:rPr lang="en-US" dirty="0"/>
              <a:t>Timothy J. Engel, CFO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10982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Preliminary Operating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2B4F7-D420-409C-98B8-62A290E3A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96" y="1501441"/>
            <a:ext cx="5166760" cy="41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20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Operating Revenue of $2.98M :</a:t>
            </a:r>
            <a:endParaRPr lang="en-US" sz="2000" dirty="0"/>
          </a:p>
          <a:p>
            <a:pPr lvl="1"/>
            <a:r>
              <a:rPr lang="en-US" dirty="0"/>
              <a:t>Unrestricted (General Operating Support, sponsorships) gifts $1.9M</a:t>
            </a:r>
          </a:p>
          <a:p>
            <a:pPr lvl="2"/>
            <a:r>
              <a:rPr lang="en-US" dirty="0"/>
              <a:t>AANI’s general operating support grant of $950K</a:t>
            </a:r>
          </a:p>
          <a:p>
            <a:pPr lvl="2"/>
            <a:r>
              <a:rPr lang="en-US" dirty="0"/>
              <a:t>Other gifts and sponsorships $778K </a:t>
            </a:r>
          </a:p>
          <a:p>
            <a:pPr lvl="2"/>
            <a:r>
              <a:rPr lang="en-US" dirty="0"/>
              <a:t>AANI’s matching grant $172K</a:t>
            </a:r>
          </a:p>
          <a:p>
            <a:pPr lvl="1"/>
            <a:r>
              <a:rPr lang="en-US" dirty="0"/>
              <a:t>Restricted grants to support CRTS and Awards $1.1</a:t>
            </a:r>
          </a:p>
          <a:p>
            <a:pPr lvl="1"/>
            <a:endParaRPr lang="en-US" dirty="0"/>
          </a:p>
          <a:p>
            <a:r>
              <a:rPr lang="en-US" dirty="0"/>
              <a:t>Investment Revenue of $600K</a:t>
            </a:r>
          </a:p>
          <a:p>
            <a:pPr marL="439738" lvl="2" indent="-176213">
              <a:buFont typeface="Wingdings" charset="2"/>
              <a:buChar char="§"/>
            </a:pPr>
            <a:r>
              <a:rPr lang="en-US" dirty="0"/>
              <a:t>Return on investments is 14% compared to a policy index of 12.2%</a:t>
            </a:r>
          </a:p>
          <a:p>
            <a:endParaRPr lang="en-US" dirty="0"/>
          </a:p>
          <a:p>
            <a:r>
              <a:rPr lang="en-US" dirty="0"/>
              <a:t>Expenses of $2.92M:</a:t>
            </a:r>
            <a:endParaRPr lang="en-US" sz="2000" dirty="0"/>
          </a:p>
          <a:p>
            <a:pPr lvl="1"/>
            <a:r>
              <a:rPr lang="en-US" dirty="0"/>
              <a:t>Salary and benefits of $749K</a:t>
            </a:r>
          </a:p>
          <a:p>
            <a:pPr lvl="1"/>
            <a:r>
              <a:rPr lang="en-US" dirty="0"/>
              <a:t>Professional Services $332K</a:t>
            </a:r>
          </a:p>
          <a:p>
            <a:pPr lvl="1"/>
            <a:r>
              <a:rPr lang="en-US" dirty="0"/>
              <a:t>Grants and Awards	$1.1M</a:t>
            </a:r>
          </a:p>
          <a:p>
            <a:pPr lvl="1"/>
            <a:r>
              <a:rPr lang="en-US" dirty="0"/>
              <a:t>Travel $193K</a:t>
            </a:r>
          </a:p>
          <a:p>
            <a:pPr lvl="1"/>
            <a:r>
              <a:rPr lang="en-US" dirty="0"/>
              <a:t>Management Fee $294K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41998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694D-76A4-4E0D-84EE-699135B2F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2018 Incentive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32C17-47F2-4E23-9AA1-D90E434AA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Ralph Jozefowicz, MD, Treasurer</a:t>
            </a:r>
          </a:p>
        </p:txBody>
      </p:sp>
    </p:spTree>
    <p:extLst>
      <p:ext uri="{BB962C8B-B14F-4D97-AF65-F5344CB8AC3E}">
        <p14:creationId xmlns:p14="http://schemas.microsoft.com/office/powerpoint/2010/main" val="1100248252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502985"/>
              </p:ext>
            </p:extLst>
          </p:nvPr>
        </p:nvGraphicFramePr>
        <p:xfrm>
          <a:off x="1360632" y="281131"/>
          <a:ext cx="7783368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8140700" imgH="5880100" progId="Excel.Sheet.12">
                  <p:embed/>
                </p:oleObj>
              </mc:Choice>
              <mc:Fallback>
                <p:oleObj name="Worksheet" r:id="rId3" imgW="8140700" imgH="588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0632" y="281131"/>
                        <a:ext cx="7783368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073838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Governance Committee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Goodno</a:t>
            </a:r>
          </a:p>
        </p:txBody>
      </p:sp>
    </p:spTree>
    <p:extLst>
      <p:ext uri="{BB962C8B-B14F-4D97-AF65-F5344CB8AC3E}">
        <p14:creationId xmlns:p14="http://schemas.microsoft.com/office/powerpoint/2010/main" val="1019998038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F3157-79FE-4344-870B-8B13F4A8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9DAD88-AA5A-499A-84F6-23DA311D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 2 neurologists and 2 non-neurologists for 2019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trimester: </a:t>
            </a:r>
          </a:p>
          <a:p>
            <a:pPr lvl="2"/>
            <a:r>
              <a:rPr lang="en-US" dirty="0"/>
              <a:t>Establish recruitment priorities</a:t>
            </a:r>
          </a:p>
          <a:p>
            <a:pPr lvl="2"/>
            <a:r>
              <a:rPr lang="en-US" dirty="0"/>
              <a:t>Ask Board to weigh in on prospects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trimester: Meet with top prospects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trimester: Close </a:t>
            </a:r>
          </a:p>
          <a:p>
            <a:pPr lvl="1"/>
            <a:endParaRPr lang="en-US" dirty="0"/>
          </a:p>
          <a:p>
            <a:r>
              <a:rPr lang="en-US" dirty="0"/>
              <a:t>Research Advisory Committee succession</a:t>
            </a:r>
          </a:p>
          <a:p>
            <a:pPr lvl="1"/>
            <a:r>
              <a:rPr lang="en-US" dirty="0"/>
              <a:t>Develop plan in collaboration with Dr. Griggs</a:t>
            </a:r>
          </a:p>
          <a:p>
            <a:pPr lvl="1"/>
            <a:r>
              <a:rPr lang="en-US" dirty="0"/>
              <a:t>Execute</a:t>
            </a:r>
          </a:p>
          <a:p>
            <a:pPr lvl="1"/>
            <a:endParaRPr lang="en-US" dirty="0"/>
          </a:p>
          <a:p>
            <a:r>
              <a:rPr lang="en-US" dirty="0"/>
              <a:t>Officers succession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57539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Advisory Committee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Griggs, MD</a:t>
            </a:r>
          </a:p>
        </p:txBody>
      </p:sp>
    </p:spTree>
    <p:extLst>
      <p:ext uri="{BB962C8B-B14F-4D97-AF65-F5344CB8AC3E}">
        <p14:creationId xmlns:p14="http://schemas.microsoft.com/office/powerpoint/2010/main" val="3268245088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C97A4-E883-4681-87FD-8C1C4638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Advisory 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45F1A-9E03-4B74-B50D-7259E13C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Monitoring MS crowdfunding campaign with projects from:</a:t>
            </a:r>
          </a:p>
          <a:p>
            <a:pPr lvl="1"/>
            <a:r>
              <a:rPr lang="en-US" dirty="0"/>
              <a:t>Weizmann Institute of Science</a:t>
            </a:r>
          </a:p>
          <a:p>
            <a:pPr lvl="1"/>
            <a:r>
              <a:rPr lang="en-US" dirty="0"/>
              <a:t>National Multiple Sclerosis Society (NMSS)</a:t>
            </a:r>
          </a:p>
          <a:p>
            <a:pPr lvl="1"/>
            <a:endParaRPr lang="en-US" dirty="0"/>
          </a:p>
          <a:p>
            <a:r>
              <a:rPr lang="en-US" dirty="0"/>
              <a:t>AAN annual meeting:</a:t>
            </a:r>
          </a:p>
          <a:p>
            <a:pPr lvl="1"/>
            <a:r>
              <a:rPr lang="en-US" b="1" dirty="0"/>
              <a:t>Promoting crowdfunding:</a:t>
            </a:r>
          </a:p>
          <a:p>
            <a:pPr lvl="2"/>
            <a:r>
              <a:rPr lang="en-US" dirty="0"/>
              <a:t>Experiential Learning Stage</a:t>
            </a:r>
          </a:p>
          <a:p>
            <a:pPr lvl="2"/>
            <a:r>
              <a:rPr lang="en-US" dirty="0"/>
              <a:t>Presentation to Section Heads</a:t>
            </a:r>
          </a:p>
          <a:p>
            <a:pPr lvl="2"/>
            <a:r>
              <a:rPr lang="en-US" dirty="0"/>
              <a:t>Plenary Session, Wed., April 25</a:t>
            </a:r>
          </a:p>
          <a:p>
            <a:pPr lvl="1"/>
            <a:r>
              <a:rPr lang="en-US" b="1" dirty="0"/>
              <a:t>Research lunch, Sunday, April 22</a:t>
            </a:r>
          </a:p>
          <a:p>
            <a:pPr lvl="2"/>
            <a:r>
              <a:rPr lang="en-US" dirty="0"/>
              <a:t>Introducing this year’s CRTS recipients</a:t>
            </a:r>
          </a:p>
          <a:p>
            <a:pPr lvl="2"/>
            <a:r>
              <a:rPr lang="en-US" dirty="0"/>
              <a:t>Cultivating nonprofit partner organizations</a:t>
            </a:r>
          </a:p>
          <a:p>
            <a:pPr lvl="1"/>
            <a:r>
              <a:rPr lang="en-US" b="1" dirty="0"/>
              <a:t>Potamkin lunch, Sunday, April 22</a:t>
            </a:r>
          </a:p>
          <a:p>
            <a:pPr lvl="2"/>
            <a:r>
              <a:rPr lang="en-US" dirty="0"/>
              <a:t>Robert Potamkin &amp; wife</a:t>
            </a:r>
          </a:p>
          <a:p>
            <a:pPr lvl="2"/>
            <a:r>
              <a:rPr lang="en-US" dirty="0"/>
              <a:t>Current and former Potamkin Prize awardees</a:t>
            </a:r>
          </a:p>
        </p:txBody>
      </p:sp>
    </p:spTree>
    <p:extLst>
      <p:ext uri="{BB962C8B-B14F-4D97-AF65-F5344CB8AC3E}">
        <p14:creationId xmlns:p14="http://schemas.microsoft.com/office/powerpoint/2010/main" val="603245391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Chair Report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Goodno</a:t>
            </a:r>
          </a:p>
        </p:txBody>
      </p:sp>
    </p:spTree>
    <p:extLst>
      <p:ext uri="{BB962C8B-B14F-4D97-AF65-F5344CB8AC3E}">
        <p14:creationId xmlns:p14="http://schemas.microsoft.com/office/powerpoint/2010/main" val="776903081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Commitment to Committee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 Sirven, MD</a:t>
            </a:r>
          </a:p>
        </p:txBody>
      </p:sp>
    </p:spTree>
    <p:extLst>
      <p:ext uri="{BB962C8B-B14F-4D97-AF65-F5344CB8AC3E}">
        <p14:creationId xmlns:p14="http://schemas.microsoft.com/office/powerpoint/2010/main" val="3742855363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AB8B3-24E0-4469-B36A-4BF4EB0B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Commitment to Cures – To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44259-8329-4114-A3EB-5885BBB15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                                </a:t>
            </a:r>
            <a:r>
              <a:rPr lang="en-US" b="1" u="sng" dirty="0"/>
              <a:t>2018 to date                         last year as of 3/1/17</a:t>
            </a:r>
            <a:endParaRPr lang="en-US" dirty="0"/>
          </a:p>
          <a:p>
            <a:r>
              <a:rPr lang="en-US" dirty="0"/>
              <a:t>Sponsorship Rec’d      $53,000                                  $12,500</a:t>
            </a:r>
          </a:p>
          <a:p>
            <a:r>
              <a:rPr lang="en-US" dirty="0"/>
              <a:t>Individual Reg                  2,250                                  $     975          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12 Sponsors</a:t>
            </a:r>
          </a:p>
          <a:p>
            <a:pPr lvl="1"/>
            <a:r>
              <a:rPr lang="en-US" dirty="0"/>
              <a:t>16 requests in process</a:t>
            </a:r>
          </a:p>
          <a:p>
            <a:pPr lvl="1"/>
            <a:r>
              <a:rPr lang="en-US" dirty="0"/>
              <a:t>32 prospects reviewing</a:t>
            </a:r>
          </a:p>
          <a:p>
            <a:pPr lvl="1"/>
            <a:r>
              <a:rPr lang="en-US" dirty="0"/>
              <a:t>88 partners (funding partners &amp; IRT members) asked to buy tables/tickets</a:t>
            </a:r>
          </a:p>
          <a:p>
            <a:r>
              <a:rPr lang="en-US" dirty="0"/>
              <a:t>16 Tables sold</a:t>
            </a:r>
          </a:p>
          <a:p>
            <a:r>
              <a:rPr lang="en-US" dirty="0"/>
              <a:t>142 Tickets/Seats sold</a:t>
            </a:r>
          </a:p>
          <a:p>
            <a:r>
              <a:rPr lang="en-US" dirty="0"/>
              <a:t>Board member support (tables purchased personally or by their institutions)</a:t>
            </a:r>
          </a:p>
          <a:p>
            <a:pPr lvl="1"/>
            <a:r>
              <a:rPr lang="en-US" dirty="0"/>
              <a:t>Jeffrey Rosenfeld</a:t>
            </a:r>
          </a:p>
          <a:p>
            <a:pPr lvl="1"/>
            <a:r>
              <a:rPr lang="en-US" dirty="0"/>
              <a:t>Cathy Rydell</a:t>
            </a:r>
          </a:p>
          <a:p>
            <a:pPr lvl="1"/>
            <a:r>
              <a:rPr lang="en-US" dirty="0"/>
              <a:t>Ralph Sacco</a:t>
            </a:r>
          </a:p>
          <a:p>
            <a:pPr lvl="1"/>
            <a:r>
              <a:rPr lang="en-US" dirty="0"/>
              <a:t>Gordon Smith</a:t>
            </a:r>
          </a:p>
          <a:p>
            <a:pPr lvl="1"/>
            <a:r>
              <a:rPr lang="en-US" dirty="0"/>
              <a:t>Susan Williams</a:t>
            </a:r>
          </a:p>
          <a:p>
            <a:pPr lvl="1"/>
            <a:r>
              <a:rPr lang="en-US" dirty="0"/>
              <a:t>Joe Sirven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Board member challenges</a:t>
            </a:r>
          </a:p>
          <a:p>
            <a:pPr lvl="1"/>
            <a:r>
              <a:rPr lang="en-US" dirty="0"/>
              <a:t>Buy or organize a table</a:t>
            </a:r>
          </a:p>
          <a:p>
            <a:pPr lvl="1"/>
            <a:r>
              <a:rPr lang="en-US" dirty="0"/>
              <a:t>Invite 5 friends or colleagues to buy tickets using e-vite supplied by staff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4082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Executive Session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Goodno</a:t>
            </a:r>
          </a:p>
        </p:txBody>
      </p:sp>
    </p:spTree>
    <p:extLst>
      <p:ext uri="{BB962C8B-B14F-4D97-AF65-F5344CB8AC3E}">
        <p14:creationId xmlns:p14="http://schemas.microsoft.com/office/powerpoint/2010/main" val="947686194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Purpose of Presentation</a:t>
            </a:r>
          </a:p>
          <a:p>
            <a:pPr lvl="1"/>
            <a:r>
              <a:rPr lang="en-US" sz="2400" dirty="0"/>
              <a:t>Approve CEO 2017 Incentive Award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907779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017-EE4F-4853-A21E-CDA742ED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Incentive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A582-3D8F-4587-A558-4DEACEF2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Plan approved in prior year</a:t>
            </a:r>
          </a:p>
          <a:p>
            <a:r>
              <a:rPr lang="en-US" dirty="0"/>
              <a:t>Award 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Interpolation used when results achieved between incentive levels </a:t>
            </a:r>
          </a:p>
          <a:p>
            <a:r>
              <a:rPr lang="en-US" dirty="0"/>
              <a:t>Goals are weighted to reflect importance of goal</a:t>
            </a:r>
          </a:p>
          <a:p>
            <a:r>
              <a:rPr lang="en-US" dirty="0"/>
              <a:t>Award can range between 0% and 15% of base salary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A3D68C-4797-4454-BDC8-21ACDDA6C6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90144" y="2442277"/>
          <a:ext cx="395200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81445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22F9-38C5-447F-A656-9925C70621FA}"/>
              </a:ext>
            </a:extLst>
          </p:cNvPr>
          <p:cNvSpPr txBox="1">
            <a:spLocks/>
          </p:cNvSpPr>
          <p:nvPr/>
        </p:nvSpPr>
        <p:spPr>
          <a:xfrm>
            <a:off x="1" y="462347"/>
            <a:ext cx="9144000" cy="8951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10" baseline="0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How Incentive is Calculated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BFCFE82-B3ED-417A-A73A-0BB3F1F48C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430" y="1349285"/>
          <a:ext cx="408542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  <a:r>
                        <a:rPr lang="en-US" baseline="0" dirty="0"/>
                        <a:t> #1 Various Levels of Performance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  <a:r>
                        <a:rPr lang="en-US" baseline="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r>
                        <a:rPr lang="en-US" baseline="0" dirty="0"/>
                        <a:t> Incentive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Incentive</a:t>
                      </a:r>
                      <a:r>
                        <a:rPr lang="en-US" baseline="0" dirty="0"/>
                        <a:t> Award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A752B5FC-1546-46E0-8225-5094822D5C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89143" y="1349285"/>
          <a:ext cx="4085427" cy="394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112">
                <a:tc gridSpan="4"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  <a:r>
                        <a:rPr lang="en-US" baseline="0" dirty="0"/>
                        <a:t> #2 Various Levels of</a:t>
                      </a:r>
                    </a:p>
                    <a:p>
                      <a:r>
                        <a:rPr lang="en-US" baseline="0" dirty="0"/>
                        <a:t> Performance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11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  <a:r>
                        <a:rPr lang="en-US" baseline="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11">
                <a:tc>
                  <a:txBody>
                    <a:bodyPr/>
                    <a:lstStyle/>
                    <a:p>
                      <a:r>
                        <a:rPr lang="en-US" dirty="0"/>
                        <a:t>Goal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11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11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11">
                <a:tc gridSpan="2"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r>
                        <a:rPr lang="en-US" baseline="0" dirty="0"/>
                        <a:t> Incentive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11">
                <a:tc gridSpan="3">
                  <a:txBody>
                    <a:bodyPr/>
                    <a:lstStyle/>
                    <a:p>
                      <a:r>
                        <a:rPr lang="en-US" dirty="0"/>
                        <a:t>Incentive</a:t>
                      </a:r>
                      <a:r>
                        <a:rPr lang="en-US" baseline="0" dirty="0"/>
                        <a:t> Award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64704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A7FF-CF30-4CAF-A620-F3229BB2D97A}"/>
              </a:ext>
            </a:extLst>
          </p:cNvPr>
          <p:cNvSpPr txBox="1">
            <a:spLocks/>
          </p:cNvSpPr>
          <p:nvPr/>
        </p:nvSpPr>
        <p:spPr>
          <a:xfrm>
            <a:off x="1" y="462347"/>
            <a:ext cx="9144000" cy="8951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10" baseline="0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2017 Incentive Calculation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3966BF-DA3A-496E-8DDE-7726B2348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59914"/>
              </p:ext>
            </p:extLst>
          </p:nvPr>
        </p:nvGraphicFramePr>
        <p:xfrm>
          <a:off x="84392" y="1088929"/>
          <a:ext cx="8975213" cy="470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790">
                  <a:extLst>
                    <a:ext uri="{9D8B030D-6E8A-4147-A177-3AD203B41FA5}">
                      <a16:colId xmlns:a16="http://schemas.microsoft.com/office/drawing/2014/main" val="2360278737"/>
                    </a:ext>
                  </a:extLst>
                </a:gridCol>
                <a:gridCol w="851610">
                  <a:extLst>
                    <a:ext uri="{9D8B030D-6E8A-4147-A177-3AD203B41FA5}">
                      <a16:colId xmlns:a16="http://schemas.microsoft.com/office/drawing/2014/main" val="1097834871"/>
                    </a:ext>
                  </a:extLst>
                </a:gridCol>
                <a:gridCol w="851610">
                  <a:extLst>
                    <a:ext uri="{9D8B030D-6E8A-4147-A177-3AD203B41FA5}">
                      <a16:colId xmlns:a16="http://schemas.microsoft.com/office/drawing/2014/main" val="2818481271"/>
                    </a:ext>
                  </a:extLst>
                </a:gridCol>
                <a:gridCol w="880943">
                  <a:extLst>
                    <a:ext uri="{9D8B030D-6E8A-4147-A177-3AD203B41FA5}">
                      <a16:colId xmlns:a16="http://schemas.microsoft.com/office/drawing/2014/main" val="3916510111"/>
                    </a:ext>
                  </a:extLst>
                </a:gridCol>
                <a:gridCol w="830967">
                  <a:extLst>
                    <a:ext uri="{9D8B030D-6E8A-4147-A177-3AD203B41FA5}">
                      <a16:colId xmlns:a16="http://schemas.microsoft.com/office/drawing/2014/main" val="1900541731"/>
                    </a:ext>
                  </a:extLst>
                </a:gridCol>
                <a:gridCol w="620513">
                  <a:extLst>
                    <a:ext uri="{9D8B030D-6E8A-4147-A177-3AD203B41FA5}">
                      <a16:colId xmlns:a16="http://schemas.microsoft.com/office/drawing/2014/main" val="142972959"/>
                    </a:ext>
                  </a:extLst>
                </a:gridCol>
                <a:gridCol w="385805">
                  <a:extLst>
                    <a:ext uri="{9D8B030D-6E8A-4147-A177-3AD203B41FA5}">
                      <a16:colId xmlns:a16="http://schemas.microsoft.com/office/drawing/2014/main" val="2694788567"/>
                    </a:ext>
                  </a:extLst>
                </a:gridCol>
                <a:gridCol w="461394">
                  <a:extLst>
                    <a:ext uri="{9D8B030D-6E8A-4147-A177-3AD203B41FA5}">
                      <a16:colId xmlns:a16="http://schemas.microsoft.com/office/drawing/2014/main" val="1150226046"/>
                    </a:ext>
                  </a:extLst>
                </a:gridCol>
                <a:gridCol w="530963">
                  <a:extLst>
                    <a:ext uri="{9D8B030D-6E8A-4147-A177-3AD203B41FA5}">
                      <a16:colId xmlns:a16="http://schemas.microsoft.com/office/drawing/2014/main" val="2255756157"/>
                    </a:ext>
                  </a:extLst>
                </a:gridCol>
                <a:gridCol w="509461">
                  <a:extLst>
                    <a:ext uri="{9D8B030D-6E8A-4147-A177-3AD203B41FA5}">
                      <a16:colId xmlns:a16="http://schemas.microsoft.com/office/drawing/2014/main" val="2606738120"/>
                    </a:ext>
                  </a:extLst>
                </a:gridCol>
                <a:gridCol w="1333157">
                  <a:extLst>
                    <a:ext uri="{9D8B030D-6E8A-4147-A177-3AD203B41FA5}">
                      <a16:colId xmlns:a16="http://schemas.microsoft.com/office/drawing/2014/main" val="3190285616"/>
                    </a:ext>
                  </a:extLst>
                </a:gridCol>
              </a:tblGrid>
              <a:tr h="38425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Threshold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Maximum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Score 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Inter-polate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 Score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Weight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Weight Score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8826990"/>
                  </a:ext>
                </a:extLst>
              </a:tr>
              <a:tr h="188870">
                <a:tc rowSpan="2" gridSpan="6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Research &amp; Crowdfunding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7317228"/>
                  </a:ext>
                </a:extLst>
              </a:tr>
              <a:tr h="172530"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61897"/>
                  </a:ext>
                </a:extLst>
              </a:tr>
              <a:tr h="195383">
                <a:tc>
                  <a:txBody>
                    <a:bodyPr/>
                    <a:lstStyle/>
                    <a:p>
                      <a:r>
                        <a:rPr lang="en-US" sz="1200" dirty="0"/>
                        <a:t>Number of peer-reviewed proposals on crowdfunding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6631836"/>
                  </a:ext>
                </a:extLst>
              </a:tr>
              <a:tr h="188870">
                <a:tc rowSpan="2" gridSpan="6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Public Engagement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570051"/>
                  </a:ext>
                </a:extLst>
              </a:tr>
              <a:tr h="172530"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4654998"/>
                  </a:ext>
                </a:extLst>
              </a:tr>
              <a:tr h="195383">
                <a:tc>
                  <a:txBody>
                    <a:bodyPr/>
                    <a:lstStyle/>
                    <a:p>
                      <a:r>
                        <a:rPr lang="en-US" sz="1200" dirty="0"/>
                        <a:t>Increased site traffic (page views)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156,317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50,000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100,000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679662"/>
                  </a:ext>
                </a:extLst>
              </a:tr>
              <a:tr h="188870">
                <a:tc rowSpan="2" gridSpan="6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Philanthropy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1384536"/>
                  </a:ext>
                </a:extLst>
              </a:tr>
              <a:tr h="172530"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7152183"/>
                  </a:ext>
                </a:extLst>
              </a:tr>
              <a:tr h="28049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Funds Raised*</a:t>
                      </a:r>
                    </a:p>
                  </a:txBody>
                  <a:tcPr marL="483243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effectLst/>
                        </a:rPr>
                        <a:t>$1,047,176 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21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effectLst/>
                        </a:rPr>
                        <a:t>$1,350,000 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21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effectLst/>
                        </a:rPr>
                        <a:t>$1,790,000 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21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effectLst/>
                        </a:rPr>
                        <a:t>2,287,000 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121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84362"/>
                  </a:ext>
                </a:extLst>
              </a:tr>
              <a:tr h="1953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Total Number of Donors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43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2,295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02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2,280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02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2,508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02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3,010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02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7508514"/>
                  </a:ext>
                </a:extLst>
              </a:tr>
              <a:tr h="188870">
                <a:tc rowSpan="2" gridSpan="6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Financial Health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2553661"/>
                  </a:ext>
                </a:extLst>
              </a:tr>
              <a:tr h="172530"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1751826"/>
                  </a:ext>
                </a:extLst>
              </a:tr>
              <a:tr h="195383">
                <a:tc>
                  <a:txBody>
                    <a:bodyPr/>
                    <a:lstStyle/>
                    <a:p>
                      <a:r>
                        <a:rPr lang="en-US" sz="1200" dirty="0"/>
                        <a:t>Net Operating Funds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$39,900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$3,742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$100,000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$200,000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.069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.138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3033352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9877098"/>
                  </a:ext>
                </a:extLst>
              </a:tr>
              <a:tr h="18887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*This line reflects total funds for operations per the intent of the incentive. Total Restricted Research Funds Raised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2017 for Current and Future Years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$3,882,651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.469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04276"/>
                  </a:ext>
                </a:extLst>
              </a:tr>
              <a:tr h="195383">
                <a:tc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86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30902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1313-E95F-4C31-9FB7-69A44A6E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2017 Incentive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BCDC-1C4F-4191-A78D-9E85215C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 Final Incentive %</a:t>
            </a:r>
          </a:p>
          <a:p>
            <a:pPr lvl="1"/>
            <a:r>
              <a:rPr lang="en-US" dirty="0"/>
              <a:t>Target Incentive 10% x Score .469= 4.69%</a:t>
            </a:r>
          </a:p>
          <a:p>
            <a:endParaRPr lang="en-US" dirty="0"/>
          </a:p>
          <a:p>
            <a:r>
              <a:rPr lang="en-US" dirty="0"/>
              <a:t>CEO 2017 Award </a:t>
            </a:r>
          </a:p>
          <a:p>
            <a:pPr lvl="1"/>
            <a:r>
              <a:rPr lang="en-US" dirty="0"/>
              <a:t>Base Salary $229,446 x 4.69% = 11,587.78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4669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147-0CB4-4054-A68A-64EF9E1E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EC6D-EBAC-42EF-B0EE-29056931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 2017 Incentive Award</a:t>
            </a:r>
          </a:p>
        </p:txBody>
      </p:sp>
    </p:spTree>
    <p:extLst>
      <p:ext uri="{BB962C8B-B14F-4D97-AF65-F5344CB8AC3E}">
        <p14:creationId xmlns:p14="http://schemas.microsoft.com/office/powerpoint/2010/main" val="2928240158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8D75-CD0B-469B-B7EC-1C84A3CD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Goodno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4656-B9E7-40EB-9E29-1401550C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ED Performance Review Recommendation from Compensation and Executive Committees</a:t>
            </a:r>
          </a:p>
        </p:txBody>
      </p:sp>
    </p:spTree>
    <p:extLst>
      <p:ext uri="{BB962C8B-B14F-4D97-AF65-F5344CB8AC3E}">
        <p14:creationId xmlns:p14="http://schemas.microsoft.com/office/powerpoint/2010/main" val="515173330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Chair Remarks – Kevin Goodno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Review meeting agenda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Approve Minutes of January 12, 2018 meeting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Call for Disclosure of Conflict of Interest related to any agenda items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16344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6909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Planning Committee</a:t>
            </a:r>
            <a:br>
              <a:rPr lang="en-US" dirty="0"/>
            </a:br>
            <a:r>
              <a:rPr lang="en-US" b="0" i="1" dirty="0"/>
              <a:t>Board Scorecard Report</a:t>
            </a: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Lisa Shulman, MD</a:t>
            </a:r>
          </a:p>
        </p:txBody>
      </p:sp>
    </p:spTree>
    <p:extLst>
      <p:ext uri="{BB962C8B-B14F-4D97-AF65-F5344CB8AC3E}">
        <p14:creationId xmlns:p14="http://schemas.microsoft.com/office/powerpoint/2010/main" val="8971566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Scorecard Review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3225" indent="-342900"/>
            <a:r>
              <a:rPr lang="en-US" b="1" dirty="0"/>
              <a:t>Final 2017 data, compared to tentative scorecard shared in mid-January, showed increases in:</a:t>
            </a:r>
          </a:p>
          <a:p>
            <a:pPr marL="682625" lvl="1" indent="-342900"/>
            <a:r>
              <a:rPr lang="en-US" dirty="0"/>
              <a:t>Total funds raised</a:t>
            </a:r>
          </a:p>
          <a:p>
            <a:pPr marL="682625" lvl="1" indent="-342900"/>
            <a:r>
              <a:rPr lang="en-US" dirty="0"/>
              <a:t>Total operating funds raised</a:t>
            </a:r>
          </a:p>
          <a:p>
            <a:pPr marL="682625" lvl="1" indent="-342900"/>
            <a:r>
              <a:rPr lang="en-US" dirty="0"/>
              <a:t># of new donors</a:t>
            </a:r>
          </a:p>
          <a:p>
            <a:pPr marL="682625" lvl="1" indent="-342900"/>
            <a:r>
              <a:rPr lang="en-US" dirty="0"/>
              <a:t># of AAN donors</a:t>
            </a:r>
          </a:p>
          <a:p>
            <a:pPr marL="682625" lvl="1" indent="-342900"/>
            <a:r>
              <a:rPr lang="en-US" dirty="0"/>
              <a:t># of public donors</a:t>
            </a:r>
          </a:p>
          <a:p>
            <a:pPr marL="339725" lvl="1" indent="0">
              <a:buNone/>
            </a:pPr>
            <a:endParaRPr lang="en-US" dirty="0"/>
          </a:p>
          <a:p>
            <a:pPr marL="403225" indent="-342900"/>
            <a:r>
              <a:rPr lang="en-US" b="1" dirty="0"/>
              <a:t>However, the Green, Yellow, Red classifications did not change, so the overall picture remains the same.</a:t>
            </a:r>
          </a:p>
          <a:p>
            <a:pPr marL="403225" indent="-342900"/>
            <a:endParaRPr lang="en-US" b="1" dirty="0"/>
          </a:p>
          <a:p>
            <a:pPr marL="403225" indent="-342900"/>
            <a:r>
              <a:rPr lang="en-US" b="1" dirty="0"/>
              <a:t>Working on draft 2018 scorecard to:</a:t>
            </a:r>
          </a:p>
          <a:p>
            <a:pPr marL="682625" lvl="1" indent="-342900"/>
            <a:r>
              <a:rPr lang="en-US" dirty="0"/>
              <a:t>Correct some errors</a:t>
            </a:r>
          </a:p>
          <a:p>
            <a:pPr marL="682625" lvl="1" indent="-342900"/>
            <a:r>
              <a:rPr lang="en-US" dirty="0"/>
              <a:t> Assure we measuring the right things on scorecard. Need to:</a:t>
            </a:r>
          </a:p>
          <a:p>
            <a:pPr marL="946150" lvl="2" indent="-342900"/>
            <a:r>
              <a:rPr lang="en-US" dirty="0"/>
              <a:t>Highlight CRTS funds raised</a:t>
            </a:r>
          </a:p>
          <a:p>
            <a:pPr marL="946150" lvl="2" indent="-342900"/>
            <a:r>
              <a:rPr lang="en-US" dirty="0"/>
              <a:t>Update marketing metrics</a:t>
            </a:r>
          </a:p>
          <a:p>
            <a:pPr marL="946150" lvl="2" indent="-342900"/>
            <a:r>
              <a:rPr lang="en-US" dirty="0"/>
              <a:t>Level set expectations re crowdfunding</a:t>
            </a:r>
          </a:p>
        </p:txBody>
      </p:sp>
    </p:spTree>
    <p:extLst>
      <p:ext uri="{BB962C8B-B14F-4D97-AF65-F5344CB8AC3E}">
        <p14:creationId xmlns:p14="http://schemas.microsoft.com/office/powerpoint/2010/main" val="771593800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Executive Director Report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Jane Ransom,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64865048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Exactly is a Startup?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young company that is just beginning to develop.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Startups are usually small and initially financed and operated by a handful of founders or one individual.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companies offer a product or service that is not currently being offered elsewhere in the market, or that the founders believe is being offered in an inferior manner.</a:t>
            </a:r>
          </a:p>
          <a:p>
            <a:endParaRPr lang="en-US" dirty="0"/>
          </a:p>
          <a:p>
            <a:r>
              <a:rPr lang="en-US" dirty="0">
                <a:highlight>
                  <a:srgbClr val="00FFFF"/>
                </a:highlight>
              </a:rPr>
              <a:t>In the early stages, startup companies' expenses tend to exceed their revenues as they work on developing, testing and marketing their idea. As such, they often require financing.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						Amy Fontinelle, Investopedia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630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BF2B-0D8D-417F-8F72-98C986C1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does the American Brain Foundation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A437-2B74-41A1-98F2-E8ABBF13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consider ourselves to be a startup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order to start up we made assumptions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Until we go a year or two we can't see how accurate our assumptions have been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we can start making course corrections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2063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8F94-5CE5-433D-80FD-A2196649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American Brain Foundation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DD2C-665C-4E32-BBFC-5FF2E8579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year into strategic plan implementation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Starting to recognize some errors in our assumptions about:</a:t>
            </a:r>
          </a:p>
          <a:p>
            <a:pPr lvl="1"/>
            <a:r>
              <a:rPr lang="en-US" dirty="0"/>
              <a:t>What it will take for crowdfunding to gain traction</a:t>
            </a:r>
          </a:p>
          <a:p>
            <a:pPr lvl="2"/>
            <a:r>
              <a:rPr lang="en-US" dirty="0">
                <a:highlight>
                  <a:srgbClr val="00FFFF"/>
                </a:highlight>
              </a:rPr>
              <a:t>needs more experimentation</a:t>
            </a:r>
          </a:p>
          <a:p>
            <a:pPr lvl="1"/>
            <a:r>
              <a:rPr lang="en-US" dirty="0"/>
              <a:t>How fast we can become self-sufficient</a:t>
            </a:r>
          </a:p>
          <a:p>
            <a:pPr lvl="2"/>
            <a:r>
              <a:rPr lang="en-US" dirty="0">
                <a:highlight>
                  <a:srgbClr val="00FFFF"/>
                </a:highlight>
              </a:rPr>
              <a:t>expenses tend to exceed revenues</a:t>
            </a:r>
          </a:p>
          <a:p>
            <a:pPr marL="571500" lvl="2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Parallels:</a:t>
            </a:r>
          </a:p>
          <a:p>
            <a:pPr marL="58738" indent="0">
              <a:buNone/>
            </a:pPr>
            <a:r>
              <a:rPr lang="en-US" i="1" dirty="0"/>
              <a:t>“In the early stages, startup companies' </a:t>
            </a:r>
            <a:r>
              <a:rPr lang="en-US" i="1" dirty="0">
                <a:highlight>
                  <a:srgbClr val="00FFFF"/>
                </a:highlight>
              </a:rPr>
              <a:t>expenses tend to exceed their revenues </a:t>
            </a:r>
            <a:r>
              <a:rPr lang="en-US" i="1" dirty="0"/>
              <a:t>as they </a:t>
            </a:r>
            <a:r>
              <a:rPr lang="en-US" i="1" dirty="0">
                <a:highlight>
                  <a:srgbClr val="00FFFF"/>
                </a:highlight>
              </a:rPr>
              <a:t>work on developing, testing and marketing their idea</a:t>
            </a:r>
            <a:r>
              <a:rPr lang="en-US" i="1" dirty="0"/>
              <a:t>. As such, they often require financing.”</a:t>
            </a:r>
          </a:p>
          <a:p>
            <a:pPr marL="587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0775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225A7B"/>
      </a:dk2>
      <a:lt2>
        <a:srgbClr val="E9E9EA"/>
      </a:lt2>
      <a:accent1>
        <a:srgbClr val="007FAE"/>
      </a:accent1>
      <a:accent2>
        <a:srgbClr val="A80047"/>
      </a:accent2>
      <a:accent3>
        <a:srgbClr val="61B2D0"/>
      </a:accent3>
      <a:accent4>
        <a:srgbClr val="B4B4B6"/>
      </a:accent4>
      <a:accent5>
        <a:srgbClr val="A6D4E5"/>
      </a:accent5>
      <a:accent6>
        <a:srgbClr val="000000"/>
      </a:accent6>
      <a:hlink>
        <a:srgbClr val="007CFF"/>
      </a:hlink>
      <a:folHlink>
        <a:srgbClr val="6400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F_PPT" id="{EC521852-B0BC-4817-97E8-961DCDE992ED}" vid="{AACE5530-F717-416B-8C2C-C7C42613B2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E9BCE0337D46B8F03C53975F7372" ma:contentTypeVersion="7" ma:contentTypeDescription="Create a new document." ma:contentTypeScope="" ma:versionID="82ba466300800afa846bb84e2e96c983">
  <xsd:schema xmlns:xsd="http://www.w3.org/2001/XMLSchema" xmlns:xs="http://www.w3.org/2001/XMLSchema" xmlns:p="http://schemas.microsoft.com/office/2006/metadata/properties" xmlns:ns2="e7320cf4-ae7b-42d1-8d40-7b46a3e34241" xmlns:ns3="f8cbfa06-c5bd-421b-b35e-d63dbcdf2522" targetNamespace="http://schemas.microsoft.com/office/2006/metadata/properties" ma:root="true" ma:fieldsID="844895c82a8b504d4c89f1a70485d393" ns2:_="" ns3:_="">
    <xsd:import namespace="e7320cf4-ae7b-42d1-8d40-7b46a3e34241"/>
    <xsd:import namespace="f8cbfa06-c5bd-421b-b35e-d63dbcdf2522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3:Doc_x0020_Type"/>
                <xsd:element ref="ns3:Category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0cf4-ae7b-42d1-8d40-7b46a3e34241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8" nillable="true" ma:displayName="Expiration Year" ma:format="Dropdown" ma:internalName="Expiration_x0020_Year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c_x0020_Status" ma:index="9" nillable="true" ma:displayName="Doc Status" ma:default="Active" ma:format="Dropdown" ma:internalName="Doc_x0020_Status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6" nillable="true" ma:displayName="Sharing Hint Hash" ma:internalName="SharingHintHash" ma:readOnly="true">
      <xsd:simpleType>
        <xsd:restriction base="dms:Text"/>
      </xsd:simple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bfa06-c5bd-421b-b35e-d63dbcdf2522" elementFormDefault="qualified">
    <xsd:import namespace="http://schemas.microsoft.com/office/2006/documentManagement/types"/>
    <xsd:import namespace="http://schemas.microsoft.com/office/infopath/2007/PartnerControls"/>
    <xsd:element name="Doc_x0020_Type" ma:index="10" ma:displayName="Doc Type" ma:description="Describes the what kind of document it is." ma:format="Dropdown" ma:internalName="Doc_x0020_Type">
      <xsd:simpleType>
        <xsd:union memberTypes="dms:Text">
          <xsd:simpleType>
            <xsd:restriction base="dms:Choice">
              <xsd:enumeration value="Electronic Signatures"/>
              <xsd:enumeration value="Premiums"/>
              <xsd:enumeration value="Print Materials"/>
              <xsd:enumeration value="Stationary"/>
            </xsd:restriction>
          </xsd:simpleType>
        </xsd:union>
      </xsd:simpleType>
    </xsd:element>
    <xsd:element name="Category" ma:index="11" ma:displayName="Category" ma:description="Specific category of print material." ma:format="Dropdown" ma:internalName="Category">
      <xsd:simpleType>
        <xsd:union memberTypes="dms:Text">
          <xsd:simpleType>
            <xsd:restriction base="dms:Choice">
              <xsd:enumeration value="Brochure"/>
              <xsd:enumeration value="Electronic Signatures"/>
              <xsd:enumeration value="Faces Ad"/>
              <xsd:enumeration value="Faces Profile"/>
              <xsd:enumeration value="Labels"/>
              <xsd:enumeration value="Letter Template"/>
              <xsd:enumeration value="Letterhead"/>
              <xsd:enumeration value="Notecard"/>
              <xsd:enumeration value="Stationary"/>
              <xsd:enumeration value="Signage"/>
              <xsd:enumeration value="Template"/>
              <xsd:enumeration value="Tracking Doc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e7320cf4-ae7b-42d1-8d40-7b46a3e34241">Active</Doc_x0020_Status>
    <Expiration_x0020_Year xmlns="e7320cf4-ae7b-42d1-8d40-7b46a3e34241" xsi:nil="true"/>
    <Doc_x0020_Type xmlns="f8cbfa06-c5bd-421b-b35e-d63dbcdf2522">Stationary</Doc_x0020_Type>
    <Category xmlns="f8cbfa06-c5bd-421b-b35e-d63dbcdf2522">Template</Category>
    <_dlc_DocId xmlns="e7320cf4-ae7b-42d1-8d40-7b46a3e34241">XR3R6C5RZQK7-347-4</_dlc_DocId>
    <_dlc_DocIdUrl xmlns="e7320cf4-ae7b-42d1-8d40-7b46a3e34241">
      <Url>https://aan1-portal1.sharepoint.com/ABF/_layouts/15/DocIdRedir.aspx?ID=XR3R6C5RZQK7-347-4</Url>
      <Description>XR3R6C5RZQK7-347-4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7F5340-A9A1-4FD3-9CF2-A22E07E1027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AD97F3-745F-44FB-B083-44B531138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0cf4-ae7b-42d1-8d40-7b46a3e34241"/>
    <ds:schemaRef ds:uri="f8cbfa06-c5bd-421b-b35e-d63dbcdf2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2D7B7-16AD-4203-BC5B-23EB1F64F11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8cbfa06-c5bd-421b-b35e-d63dbcdf2522"/>
    <ds:schemaRef ds:uri="e7320cf4-ae7b-42d1-8d40-7b46a3e3424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6D7E21A-371A-42CF-BCDC-9FEC17FEA1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1042</Words>
  <Application>Microsoft Office PowerPoint</Application>
  <PresentationFormat>On-screen Show (4:3)</PresentationFormat>
  <Paragraphs>317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Courier New</vt:lpstr>
      <vt:lpstr>Lucida Grande</vt:lpstr>
      <vt:lpstr>Symbol</vt:lpstr>
      <vt:lpstr>Wingdings</vt:lpstr>
      <vt:lpstr>Office Theme</vt:lpstr>
      <vt:lpstr>Worksheet</vt:lpstr>
      <vt:lpstr>PowerPoint Presentation</vt:lpstr>
      <vt:lpstr>Board Chair Report</vt:lpstr>
      <vt:lpstr>Board Chair Remarks – Kevin Goodno</vt:lpstr>
      <vt:lpstr>Strategic Planning Committee Board Scorecard Report</vt:lpstr>
      <vt:lpstr>Scorecard Review Insights</vt:lpstr>
      <vt:lpstr>Executive Director Report</vt:lpstr>
      <vt:lpstr>What Exactly is a Startup?</vt:lpstr>
      <vt:lpstr>Where does the American Brain Foundation fit?</vt:lpstr>
      <vt:lpstr>Where does the American Brain Foundation fit?</vt:lpstr>
      <vt:lpstr>Next Steps</vt:lpstr>
      <vt:lpstr>American Brain Foundation  Financial Review </vt:lpstr>
      <vt:lpstr>2017 Preliminary Operating Results</vt:lpstr>
      <vt:lpstr>Operating Highlights</vt:lpstr>
      <vt:lpstr>2018 Incentive Goals</vt:lpstr>
      <vt:lpstr>PowerPoint Presentation</vt:lpstr>
      <vt:lpstr>Governance Committee </vt:lpstr>
      <vt:lpstr>Current Priorities</vt:lpstr>
      <vt:lpstr>Research Advisory Committee </vt:lpstr>
      <vt:lpstr>Research Advisory Committee</vt:lpstr>
      <vt:lpstr>Commitment to Committee </vt:lpstr>
      <vt:lpstr>Commitment to Cures – To Date</vt:lpstr>
      <vt:lpstr>Executive Session </vt:lpstr>
      <vt:lpstr>Objective</vt:lpstr>
      <vt:lpstr>CEO Incentive</vt:lpstr>
      <vt:lpstr>PowerPoint Presentation</vt:lpstr>
      <vt:lpstr>PowerPoint Presentation</vt:lpstr>
      <vt:lpstr>CEO 2017 Incentive</vt:lpstr>
      <vt:lpstr>Motion</vt:lpstr>
      <vt:lpstr>Kevin Goodno</vt:lpstr>
      <vt:lpstr>Adjourn</vt:lpstr>
    </vt:vector>
  </TitlesOfParts>
  <Company>American Academy of Neurology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Hopwood</dc:creator>
  <cp:lastModifiedBy>Natalie Baumgartner</cp:lastModifiedBy>
  <cp:revision>157</cp:revision>
  <cp:lastPrinted>2018-01-09T16:57:12Z</cp:lastPrinted>
  <dcterms:created xsi:type="dcterms:W3CDTF">2012-02-28T19:01:45Z</dcterms:created>
  <dcterms:modified xsi:type="dcterms:W3CDTF">2018-02-15T15:47:28Z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0x01010037C8E9BCE0337D46B8F03C53975F7372</vt:lpwstr>
  </property>
  <property fmtid="{D5CDD505-2E9C-101B-9397-08002B2CF9AE}" pid="3" name="_dlc_DocIdItemGuid">
    <vt:lpwstr>16f08e6e-1e07-4ce4-ba56-6ff9b6b4e22a</vt:lpwstr>
  </property>
</Properties>
</file>